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</p:sldMasterIdLst>
  <p:notesMasterIdLst>
    <p:notesMasterId r:id="rId23"/>
  </p:notesMasterIdLst>
  <p:sldIdLst>
    <p:sldId id="257" r:id="rId6"/>
    <p:sldId id="277" r:id="rId7"/>
    <p:sldId id="278" r:id="rId8"/>
    <p:sldId id="282" r:id="rId9"/>
    <p:sldId id="284" r:id="rId10"/>
    <p:sldId id="279" r:id="rId11"/>
    <p:sldId id="295" r:id="rId12"/>
    <p:sldId id="299" r:id="rId13"/>
    <p:sldId id="297" r:id="rId14"/>
    <p:sldId id="300" r:id="rId15"/>
    <p:sldId id="293" r:id="rId16"/>
    <p:sldId id="294" r:id="rId17"/>
    <p:sldId id="296" r:id="rId18"/>
    <p:sldId id="298" r:id="rId19"/>
    <p:sldId id="287" r:id="rId20"/>
    <p:sldId id="281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SU uCOM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8B829-D451-4E83-9C2C-229689CF3EDA}" v="868" dt="2022-02-02T20:27:32.885"/>
    <p1510:client id="{38EB4785-D257-1440-B802-29F877228319}" v="1355" dt="2022-02-02T20:01:30.980"/>
    <p1510:client id="{6E024D44-DD78-E4A6-C48E-4B114E8C7F05}" v="28" dt="2022-02-02T04:07:14.979"/>
    <p1510:client id="{B704534E-8574-A36C-C158-4093333726F3}" v="7" dt="2022-02-02T19:15:03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9" autoAdjust="0"/>
    <p:restoredTop sz="94660"/>
  </p:normalViewPr>
  <p:slideViewPr>
    <p:cSldViewPr snapToGrid="0">
      <p:cViewPr>
        <p:scale>
          <a:sx n="71" d="100"/>
          <a:sy n="71" d="100"/>
        </p:scale>
        <p:origin x="2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F0690-1B4A-4B1D-8713-AC336277F2D8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70A18-B103-4A8A-8A28-1A80DD3F4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8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15788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995907" y="1830388"/>
            <a:ext cx="10972800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53854" y="1052953"/>
            <a:ext cx="6190428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2133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49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9009" y="1734522"/>
            <a:ext cx="9592027" cy="4417351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11200"/>
              </a:lnSpc>
              <a:spcBef>
                <a:spcPts val="0"/>
              </a:spcBef>
              <a:defRPr sz="10666" b="1" baseline="0"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8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910169"/>
            <a:ext cx="12192000" cy="5947833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42139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9009" y="1734522"/>
            <a:ext cx="9592027" cy="4417351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11200"/>
              </a:lnSpc>
              <a:spcBef>
                <a:spcPts val="0"/>
              </a:spcBef>
              <a:defRPr sz="10666" b="1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9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508014" y="5372666"/>
            <a:ext cx="4522941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3200" baseline="-25000"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247327" y="1611529"/>
            <a:ext cx="9600512" cy="3789979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4267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8666" b="0" dirty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8666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8666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8666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8666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73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12192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491389" y="1436104"/>
            <a:ext cx="5331852" cy="1840275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121917">
              <a:lnSpc>
                <a:spcPts val="4587"/>
              </a:lnSpc>
              <a:spcBef>
                <a:spcPts val="0"/>
              </a:spcBef>
              <a:defRPr sz="2667" b="1">
                <a:solidFill>
                  <a:srgbClr val="636D6E"/>
                </a:solidFill>
              </a:defRPr>
            </a:lvl1pPr>
            <a:lvl2pPr marL="121917" indent="243834">
              <a:spcBef>
                <a:spcPts val="267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2133">
                <a:solidFill>
                  <a:srgbClr val="636D6E"/>
                </a:solidFill>
              </a:defRPr>
            </a:lvl2pPr>
            <a:lvl3pPr marL="121917" indent="243834">
              <a:spcBef>
                <a:spcPts val="267"/>
              </a:spcBef>
              <a:spcAft>
                <a:spcPts val="0"/>
              </a:spcAft>
              <a:buClr>
                <a:srgbClr val="BB0000"/>
              </a:buClr>
              <a:defRPr sz="2133">
                <a:solidFill>
                  <a:srgbClr val="636D6E"/>
                </a:solidFill>
              </a:defRPr>
            </a:lvl3pPr>
            <a:lvl5pPr marL="670543" indent="0">
              <a:spcBef>
                <a:spcPts val="467"/>
              </a:spcBef>
              <a:buFont typeface="Arial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Fifth level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5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5178467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516791" y="1830388"/>
            <a:ext cx="6268671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4587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53854" y="1052953"/>
            <a:ext cx="6190428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2133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7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53854" y="1052953"/>
            <a:ext cx="6190428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2133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867204" y="1830388"/>
            <a:ext cx="8703443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4587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9282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8E7B-AF3B-B444-8E74-E549FC814F5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974445"/>
            <a:ext cx="12192000" cy="2962807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TheOhioStateUniversity-Horiz-RGBH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79" y="1600202"/>
            <a:ext cx="6400800" cy="9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2"/>
            <a:ext cx="12192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B70F2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3"/>
              <a:ext cx="2438400" cy="47142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 userDrawn="1"/>
        </p:nvSpPr>
        <p:spPr>
          <a:xfrm>
            <a:off x="11357824" y="6351239"/>
            <a:ext cx="51969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2133" smtClean="0">
                <a:solidFill>
                  <a:srgbClr val="636D6E"/>
                </a:solidFill>
              </a:rPr>
              <a:pPr/>
              <a:t>‹#›</a:t>
            </a:fld>
            <a:endParaRPr lang="en-US" sz="2133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5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0" algn="l" defTabSz="609585" rtl="0" eaLnBrk="1" latinLnBrk="0" hangingPunct="1">
        <a:spcBef>
          <a:spcPct val="20000"/>
        </a:spcBef>
        <a:buFont typeface="Arial"/>
        <a:buNone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304792" algn="l" defTabSz="609585" rtl="0" eaLnBrk="1" latinLnBrk="0" hangingPunct="1"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02" indent="0" algn="l" defTabSz="609585" rtl="0" eaLnBrk="1" latinLnBrk="0" hangingPunct="1">
        <a:spcBef>
          <a:spcPts val="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ebb.nasa.gov/content/about/faqs/facts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1828800" y="3017309"/>
            <a:ext cx="8534400" cy="823383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3200" dirty="0">
                <a:solidFill>
                  <a:prstClr val="white"/>
                </a:solidFill>
              </a:rPr>
              <a:t>Project 1: Calculating Detection Signal of Different Methods for a Jupiter-like Planet around a Sun-like Star.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884020" y="4734039"/>
            <a:ext cx="8534400" cy="823383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/>
            <a:r>
              <a:rPr lang="en-US" sz="1867" dirty="0">
                <a:solidFill>
                  <a:prstClr val="white"/>
                </a:solidFill>
              </a:rPr>
              <a:t>M. Berger, A. Bernhardt, M. Bleich, Y. Shi, A. Tarrant</a:t>
            </a:r>
          </a:p>
        </p:txBody>
      </p:sp>
    </p:spTree>
    <p:extLst>
      <p:ext uri="{BB962C8B-B14F-4D97-AF65-F5344CB8AC3E}">
        <p14:creationId xmlns:p14="http://schemas.microsoft.com/office/powerpoint/2010/main" val="228447740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FBDE37-747E-8A46-9743-C5B277858A5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53499" y="2019447"/>
            <a:ext cx="9592027" cy="44173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650" dirty="0"/>
              <a:t>Radial Velocity:</a:t>
            </a:r>
          </a:p>
          <a:p>
            <a:pPr>
              <a:lnSpc>
                <a:spcPct val="100000"/>
              </a:lnSpc>
            </a:pPr>
            <a:endParaRPr lang="en-US" sz="2650" dirty="0"/>
          </a:p>
          <a:p>
            <a:pPr>
              <a:lnSpc>
                <a:spcPct val="100000"/>
              </a:lnSpc>
            </a:pPr>
            <a:endParaRPr lang="en-US" sz="2650" dirty="0"/>
          </a:p>
          <a:p>
            <a:pPr>
              <a:lnSpc>
                <a:spcPct val="100000"/>
              </a:lnSpc>
            </a:pPr>
            <a:endParaRPr lang="en-US" sz="2650" dirty="0"/>
          </a:p>
          <a:p>
            <a:pPr>
              <a:lnSpc>
                <a:spcPct val="100000"/>
              </a:lnSpc>
            </a:pPr>
            <a:r>
              <a:rPr lang="en-US" sz="2650" dirty="0"/>
              <a:t>Transit Photometry:</a:t>
            </a:r>
          </a:p>
          <a:p>
            <a:pPr>
              <a:lnSpc>
                <a:spcPct val="100000"/>
              </a:lnSpc>
            </a:pPr>
            <a:endParaRPr lang="en-US" sz="2650" dirty="0"/>
          </a:p>
          <a:p>
            <a:pPr>
              <a:lnSpc>
                <a:spcPct val="100000"/>
              </a:lnSpc>
            </a:pPr>
            <a:endParaRPr lang="en-US" sz="2650" dirty="0"/>
          </a:p>
          <a:p>
            <a:pPr>
              <a:lnSpc>
                <a:spcPct val="100000"/>
              </a:lnSpc>
            </a:pPr>
            <a:endParaRPr lang="en-US" sz="2650" dirty="0"/>
          </a:p>
          <a:p>
            <a:pPr>
              <a:lnSpc>
                <a:spcPct val="100000"/>
              </a:lnSpc>
            </a:pPr>
            <a:r>
              <a:rPr lang="en-US" sz="2650" dirty="0"/>
              <a:t>Direct imaging: </a:t>
            </a:r>
          </a:p>
        </p:txBody>
      </p:sp>
      <p:pic>
        <p:nvPicPr>
          <p:cNvPr id="6" name="Content Placeholder 5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DF429DE0-AA7E-E549-8001-933A3399FD3C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211" y="1742252"/>
            <a:ext cx="2614878" cy="1099174"/>
          </a:xfrm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8DA13AA-AC5F-FC40-BD6C-33CD290B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75" y="1093762"/>
            <a:ext cx="6078071" cy="1143000"/>
          </a:xfrm>
        </p:spPr>
        <p:txBody>
          <a:bodyPr/>
          <a:lstStyle/>
          <a:p>
            <a:r>
              <a:rPr lang="en-US" sz="3200" dirty="0"/>
              <a:t>Equations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869B7DA-CC10-3E4C-8619-64E6546AC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74" y="3597076"/>
            <a:ext cx="2806700" cy="77470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EA81D02-29C1-2A4B-BE8B-FA7FCE8BF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17" y="4838554"/>
            <a:ext cx="3994828" cy="142296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54F8C3FB-04C1-FC44-A366-4D664831B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954" y="5073784"/>
            <a:ext cx="1816100" cy="952500"/>
          </a:xfrm>
          <a:prstGeom prst="rect">
            <a:avLst/>
          </a:prstGeom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A6408BCD-BF5F-7D4A-A4C9-6198C0EB3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54" y="5131263"/>
            <a:ext cx="2844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9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4B88409-1FD9-664A-A130-EFF0D84B5967}"/>
                  </a:ext>
                </a:extLst>
              </p:cNvPr>
              <p:cNvSpPr>
                <a:spLocks noGrp="1"/>
              </p:cNvSpPr>
              <p:nvPr>
                <p:ph idx="16"/>
              </p:nvPr>
            </p:nvSpPr>
            <p:spPr>
              <a:xfrm>
                <a:off x="582138" y="1940710"/>
                <a:ext cx="9592027" cy="4417351"/>
              </a:xfrm>
            </p:spPr>
            <p:txBody>
              <a:bodyPr/>
              <a:lstStyle/>
              <a:p>
                <a:pPr marL="457200" indent="-4572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650" b="0" dirty="0">
                    <a:solidFill>
                      <a:schemeClr val="tx1"/>
                    </a:solidFill>
                  </a:rPr>
                  <a:t>The R.V. amplitude of a Jupiter-like planet orbiting a Sun-like star is ~25 times greater than the lower limit</a:t>
                </a:r>
              </a:p>
              <a:p>
                <a:pPr marL="457200" indent="-4572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6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𝐽𝑢𝑝</m:t>
                        </m:r>
                      </m:sub>
                    </m:sSub>
                    <m:r>
                      <a:rPr lang="en-US" sz="265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12.46 </m:t>
                    </m:r>
                    <m:r>
                      <m:rPr>
                        <m:sty m:val="p"/>
                      </m:rPr>
                      <a:rPr lang="en-US" sz="26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6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26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sz="2650" b="0" dirty="0"/>
              </a:p>
              <a:p>
                <a:pPr marL="457200" indent="-4572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650" dirty="0">
                    <a:solidFill>
                      <a:schemeClr val="tx1"/>
                    </a:solidFill>
                  </a:rPr>
                  <a:t>It can be detected!</a:t>
                </a:r>
              </a:p>
              <a:p>
                <a:pPr marL="457200" indent="-45720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650" b="0" dirty="0">
                    <a:solidFill>
                      <a:schemeClr val="tx1"/>
                    </a:solidFill>
                  </a:rPr>
                  <a:t>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650" b="0" dirty="0">
                    <a:solidFill>
                      <a:schemeClr val="tx1"/>
                    </a:solidFill>
                  </a:rPr>
                  <a:t> that we can detect with this lower limit is ~76 </a:t>
                </a:r>
                <a14:m>
                  <m:oMath xmlns:m="http://schemas.openxmlformats.org/officeDocument/2006/math">
                    <m:r>
                      <a:rPr lang="en-US" sz="26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</m:oMath>
                </a14:m>
                <a:r>
                  <a:rPr lang="en-US" sz="2650" b="0" dirty="0">
                    <a:solidFill>
                      <a:schemeClr val="tx1"/>
                    </a:solidFill>
                  </a:rPr>
                  <a:t> kg</a:t>
                </a:r>
                <a:r>
                  <a:rPr lang="en-US" sz="2650" b="0" dirty="0">
                    <a:solidFill>
                      <a:schemeClr val="tx1"/>
                    </a:solidFill>
                    <a:effectLst/>
                  </a:rPr>
                  <a:t> or 0.04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𝐽𝑢𝑝</m:t>
                        </m:r>
                      </m:sub>
                    </m:sSub>
                  </m:oMath>
                </a14:m>
                <a:r>
                  <a:rPr lang="en-US" sz="265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457200" indent="-457200">
                  <a:lnSpc>
                    <a:spcPct val="10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2650" b="0" dirty="0"/>
              </a:p>
              <a:p>
                <a:pPr marL="457200" indent="-457200">
                  <a:lnSpc>
                    <a:spcPct val="10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265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r>
                  <a:rPr lang="en-US" sz="2650" b="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457200" indent="-457200">
                  <a:lnSpc>
                    <a:spcPct val="10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2650" b="0" dirty="0">
                  <a:solidFill>
                    <a:schemeClr val="tx1"/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2650" b="0" dirty="0">
                  <a:solidFill>
                    <a:schemeClr val="tx1"/>
                  </a:solidFill>
                </a:endParaRPr>
              </a:p>
              <a:p>
                <a:pPr marL="457200" lvl="1" indent="-4572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10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endParaRPr lang="en-US" sz="265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endParaRPr lang="en-US" sz="2650" b="0" dirty="0">
                  <a:solidFill>
                    <a:schemeClr val="tx1"/>
                  </a:solidFill>
                </a:endParaRPr>
              </a:p>
              <a:p>
                <a:pPr marL="457200" indent="-457200">
                  <a:lnSpc>
                    <a:spcPct val="10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sz="265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endParaRPr lang="en-US" sz="2650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buClr>
                    <a:schemeClr val="tx1"/>
                  </a:buClr>
                </a:pPr>
                <a:endParaRPr lang="en-US" sz="265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4B88409-1FD9-664A-A130-EFF0D84B5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6"/>
              </p:nvPr>
            </p:nvSpPr>
            <p:spPr>
              <a:xfrm>
                <a:off x="582138" y="1940710"/>
                <a:ext cx="9592027" cy="4417351"/>
              </a:xfrm>
              <a:blipFill>
                <a:blip r:embed="rId2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A6708-9FD7-2A41-AAAC-D53E660814F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16AABF-1B06-6F48-A991-B44A8079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38" y="1259140"/>
            <a:ext cx="6078071" cy="1143000"/>
          </a:xfrm>
        </p:spPr>
        <p:txBody>
          <a:bodyPr/>
          <a:lstStyle/>
          <a:p>
            <a:r>
              <a:rPr lang="en-US" sz="3200" dirty="0"/>
              <a:t>Results – Radial Velocity</a:t>
            </a:r>
          </a:p>
        </p:txBody>
      </p:sp>
    </p:spTree>
    <p:extLst>
      <p:ext uri="{BB962C8B-B14F-4D97-AF65-F5344CB8AC3E}">
        <p14:creationId xmlns:p14="http://schemas.microsoft.com/office/powerpoint/2010/main" val="228432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A26305-177E-C942-ADE4-6C02BE7D97CA}"/>
                  </a:ext>
                </a:extLst>
              </p:cNvPr>
              <p:cNvSpPr>
                <a:spLocks noGrp="1"/>
              </p:cNvSpPr>
              <p:nvPr>
                <p:ph idx="16"/>
              </p:nvPr>
            </p:nvSpPr>
            <p:spPr>
              <a:xfrm>
                <a:off x="573174" y="1734522"/>
                <a:ext cx="9592027" cy="4417351"/>
              </a:xfrm>
            </p:spPr>
            <p:txBody>
              <a:bodyPr/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Low geometric probability to find a planet at Jupiter’s semi-major axis: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𝑡𝑟𝑎</m:t>
                        </m:r>
                      </m:sub>
                    </m:sSub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= 0.09843%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~5 times more likely to find an Earth-like planet orbiting at 1 AU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Negative correlation between a planet’s semi-major axis and the geometric probability to be detected by this method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Jovian type planets at a&gt;1.6 require a significance of 400 sigma </a:t>
                </a:r>
                <a:r>
                  <a:rPr lang="en-US" sz="2400" b="0">
                    <a:solidFill>
                      <a:schemeClr val="tx1"/>
                    </a:solidFill>
                  </a:rPr>
                  <a:t>(SNR) 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to be detected due to their long orbital periods (Gould)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Unlikely to be detected!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5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5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A26305-177E-C942-ADE4-6C02BE7D97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6"/>
              </p:nvPr>
            </p:nvSpPr>
            <p:spPr>
              <a:xfrm>
                <a:off x="573174" y="1734522"/>
                <a:ext cx="9592027" cy="4417351"/>
              </a:xfrm>
              <a:blipFill>
                <a:blip r:embed="rId2"/>
                <a:stretch>
                  <a:fillRect l="-761" b="-3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4C4C1-DADB-7C44-B3ED-F293B9044FF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373C45-8E73-AC46-9942-7E568A36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74" y="1052952"/>
            <a:ext cx="6078071" cy="681570"/>
          </a:xfrm>
        </p:spPr>
        <p:txBody>
          <a:bodyPr/>
          <a:lstStyle/>
          <a:p>
            <a:r>
              <a:rPr lang="en-US" sz="3200" dirty="0"/>
              <a:t>Results – Transit photometry</a:t>
            </a:r>
          </a:p>
        </p:txBody>
      </p:sp>
    </p:spTree>
    <p:extLst>
      <p:ext uri="{BB962C8B-B14F-4D97-AF65-F5344CB8AC3E}">
        <p14:creationId xmlns:p14="http://schemas.microsoft.com/office/powerpoint/2010/main" val="310004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03C993-B42D-1049-AA13-702D34F16537}"/>
                  </a:ext>
                </a:extLst>
              </p:cNvPr>
              <p:cNvSpPr>
                <a:spLocks noGrp="1"/>
              </p:cNvSpPr>
              <p:nvPr>
                <p:ph idx="16"/>
              </p:nvPr>
            </p:nvSpPr>
            <p:spPr>
              <a:xfrm>
                <a:off x="582138" y="1660311"/>
                <a:ext cx="9592027" cy="4417351"/>
              </a:xfrm>
            </p:spPr>
            <p:txBody>
              <a:bodyPr/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Planet with a Jupiter-like temperature has an observable wavelength of 22.31 𝜇m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>
                    <a:solidFill>
                      <a:schemeClr val="tx1"/>
                    </a:solidFill>
                  </a:rPr>
                  <a:t>By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using the James Webb Space Telescope, </a:t>
                </a:r>
                <a:r>
                  <a:rPr lang="en-US" sz="2400" b="0">
                    <a:solidFill>
                      <a:schemeClr val="tx1"/>
                    </a:solidFill>
                  </a:rPr>
                  <a:t>we calculate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a minimum angular separation of 0.8637’’ or 1.157 parsec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Star planet contrast for a Jupiter-like planet is 8.367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Contrast limits at 1’’ for the MIRI instrument in JWST is predicted to approach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</a:rPr>
                  <a:t>(</a:t>
                </a:r>
                <a:r>
                  <a:rPr lang="en-US" sz="2400" b="0" dirty="0" err="1">
                    <a:solidFill>
                      <a:schemeClr val="tx1"/>
                    </a:solidFill>
                  </a:rPr>
                  <a:t>Beichman</a:t>
                </a:r>
                <a:r>
                  <a:rPr lang="en-US" sz="2400" b="0" dirty="0">
                    <a:solidFill>
                      <a:schemeClr val="tx1"/>
                    </a:solidFill>
                  </a:rPr>
                  <a:t> et al., 2020).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Can’t be detected!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F03C993-B42D-1049-AA13-702D34F165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6"/>
              </p:nvPr>
            </p:nvSpPr>
            <p:spPr>
              <a:xfrm>
                <a:off x="582138" y="1660311"/>
                <a:ext cx="9592027" cy="4417351"/>
              </a:xfrm>
              <a:blipFill>
                <a:blip r:embed="rId2"/>
                <a:stretch>
                  <a:fillRect l="-761" b="-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06D44-56C9-F649-AD79-E0B5908CAF4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8DF52F-3FA4-7748-AEE6-889EF62D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38" y="1088811"/>
            <a:ext cx="6078071" cy="1143000"/>
          </a:xfrm>
        </p:spPr>
        <p:txBody>
          <a:bodyPr/>
          <a:lstStyle/>
          <a:p>
            <a:r>
              <a:rPr lang="en-US" sz="3200" dirty="0"/>
              <a:t>Results – Direct Imaging</a:t>
            </a:r>
          </a:p>
        </p:txBody>
      </p:sp>
    </p:spTree>
    <p:extLst>
      <p:ext uri="{BB962C8B-B14F-4D97-AF65-F5344CB8AC3E}">
        <p14:creationId xmlns:p14="http://schemas.microsoft.com/office/powerpoint/2010/main" val="862377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DF4CD0-1A6F-BF46-848C-00F6695D2EB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50" dirty="0"/>
              <a:t>Operates between 5-28 𝜇m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50" dirty="0"/>
              <a:t>Launch Date: December 25, 2021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650" dirty="0"/>
          </a:p>
          <a:p>
            <a:pPr>
              <a:lnSpc>
                <a:spcPct val="150000"/>
              </a:lnSpc>
            </a:pPr>
            <a:endParaRPr lang="en-US" sz="265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50" dirty="0"/>
          </a:p>
        </p:txBody>
      </p:sp>
      <p:pic>
        <p:nvPicPr>
          <p:cNvPr id="6" name="Content Placeholder 5" descr="Timeline&#10;&#10;Description automatically generated">
            <a:extLst>
              <a:ext uri="{FF2B5EF4-FFF2-40B4-BE49-F238E27FC236}">
                <a16:creationId xmlns:a16="http://schemas.microsoft.com/office/drawing/2014/main" id="{5FE14FD2-2927-434B-A63C-B3A4816242A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t="1968"/>
          <a:stretch/>
        </p:blipFill>
        <p:spPr>
          <a:xfrm>
            <a:off x="1102659" y="3429000"/>
            <a:ext cx="6220538" cy="3124602"/>
          </a:xfrm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199ACCD-C701-C34B-8191-037B8A2E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82" y="1052952"/>
            <a:ext cx="10053418" cy="982677"/>
          </a:xfrm>
        </p:spPr>
        <p:txBody>
          <a:bodyPr/>
          <a:lstStyle/>
          <a:p>
            <a:r>
              <a:rPr lang="en-US" sz="3200"/>
              <a:t>James Webb Space Telescope – MIRI Instrument</a:t>
            </a:r>
          </a:p>
        </p:txBody>
      </p:sp>
      <p:pic>
        <p:nvPicPr>
          <p:cNvPr id="8" name="Picture 7" descr="A picture containing outdoor, light, night, night sky&#10;&#10;Description automatically generated">
            <a:extLst>
              <a:ext uri="{FF2B5EF4-FFF2-40B4-BE49-F238E27FC236}">
                <a16:creationId xmlns:a16="http://schemas.microsoft.com/office/drawing/2014/main" id="{751C7720-A78A-3B40-A3D1-EA46FD043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97" y="3366244"/>
            <a:ext cx="3849466" cy="31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2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EF2643-28EB-4222-9C15-24F6F00D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826" y="1082032"/>
            <a:ext cx="6078071" cy="1143000"/>
          </a:xfrm>
        </p:spPr>
        <p:txBody>
          <a:bodyPr/>
          <a:lstStyle/>
          <a:p>
            <a:r>
              <a:rPr lang="en-US" sz="3200" dirty="0"/>
              <a:t>Conclusions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074169E-4ADF-4CC7-A152-2B841D43D965}"/>
              </a:ext>
            </a:extLst>
          </p:cNvPr>
          <p:cNvSpPr txBox="1">
            <a:spLocks/>
          </p:cNvSpPr>
          <p:nvPr/>
        </p:nvSpPr>
        <p:spPr>
          <a:xfrm>
            <a:off x="4291826" y="1653532"/>
            <a:ext cx="7235155" cy="4677247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6565" indent="-456565" defTabSz="609585">
              <a:buFont typeface="Arial" panose="020B0604020202020204" pitchFamily="34" charset="0"/>
              <a:buChar char="•"/>
            </a:pPr>
            <a:r>
              <a:rPr lang="en-US" sz="2650" dirty="0">
                <a:latin typeface="Arial"/>
                <a:sym typeface="Wingdings" panose="05000000000000000000" pitchFamily="2" charset="2"/>
              </a:rPr>
              <a:t>Can we find a Jupiter-like planet using: </a:t>
            </a:r>
            <a:endParaRPr lang="en-US" dirty="0"/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r>
              <a:rPr lang="en-US" sz="2650" dirty="0">
                <a:latin typeface="Arial"/>
                <a:sym typeface="Wingdings" panose="05000000000000000000" pitchFamily="2" charset="2"/>
              </a:rPr>
              <a:t>Radial velocity method? </a:t>
            </a:r>
            <a:r>
              <a:rPr lang="en-US" sz="2650" dirty="0">
                <a:solidFill>
                  <a:srgbClr val="00B050"/>
                </a:solidFill>
                <a:latin typeface="Arial"/>
                <a:sym typeface="Wingdings" panose="05000000000000000000" pitchFamily="2" charset="2"/>
              </a:rPr>
              <a:t>Yes </a:t>
            </a:r>
            <a:r>
              <a:rPr lang="en-US" sz="2650" dirty="0">
                <a:latin typeface="Arial"/>
                <a:sym typeface="Wingdings" panose="05000000000000000000" pitchFamily="2" charset="2"/>
              </a:rPr>
              <a:t>(large planetary mass  measurable wobble)</a:t>
            </a:r>
            <a:endParaRPr lang="en-US" sz="265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schemeClr val="accent5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r>
              <a:rPr lang="en-US" sz="2650" dirty="0">
                <a:latin typeface="Arial"/>
                <a:sym typeface="Wingdings" panose="05000000000000000000" pitchFamily="2" charset="2"/>
              </a:rPr>
              <a:t>Transit photometry? </a:t>
            </a:r>
            <a:r>
              <a:rPr lang="en-US" sz="2650" dirty="0">
                <a:solidFill>
                  <a:srgbClr val="C00000"/>
                </a:solidFill>
                <a:latin typeface="Arial"/>
                <a:sym typeface="Wingdings" panose="05000000000000000000" pitchFamily="2" charset="2"/>
              </a:rPr>
              <a:t>Unlikely</a:t>
            </a:r>
            <a:r>
              <a:rPr lang="en-US" sz="2650" dirty="0">
                <a:solidFill>
                  <a:srgbClr val="FF0000"/>
                </a:solidFill>
                <a:latin typeface="Arial"/>
                <a:sym typeface="Wingdings" panose="05000000000000000000" pitchFamily="2" charset="2"/>
              </a:rPr>
              <a:t> </a:t>
            </a:r>
            <a:r>
              <a:rPr lang="en-US" sz="2650" dirty="0">
                <a:latin typeface="Arial"/>
                <a:sym typeface="Wingdings" panose="05000000000000000000" pitchFamily="2" charset="2"/>
              </a:rPr>
              <a:t>(0.01% chance)</a:t>
            </a:r>
            <a:endParaRPr lang="en-US" sz="2650" dirty="0"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schemeClr val="accent5">
                  <a:lumMod val="40000"/>
                  <a:lumOff val="60000"/>
                </a:schemeClr>
              </a:solidFill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r>
              <a:rPr lang="en-US" sz="2650" dirty="0">
                <a:latin typeface="Arial"/>
                <a:sym typeface="Wingdings" panose="05000000000000000000" pitchFamily="2" charset="2"/>
              </a:rPr>
              <a:t>Direct imaging? </a:t>
            </a:r>
            <a:r>
              <a:rPr lang="en-US" sz="2650" dirty="0">
                <a:solidFill>
                  <a:srgbClr val="C00000"/>
                </a:solidFill>
                <a:latin typeface="Arial"/>
                <a:sym typeface="Wingdings" panose="05000000000000000000" pitchFamily="2" charset="2"/>
              </a:rPr>
              <a:t>No </a:t>
            </a:r>
            <a:r>
              <a:rPr lang="en-US" sz="2650" dirty="0">
                <a:latin typeface="Arial"/>
                <a:sym typeface="Wingdings" panose="05000000000000000000" pitchFamily="2" charset="2"/>
              </a:rPr>
              <a:t>(not enough black body emission)</a:t>
            </a: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2650" dirty="0">
              <a:solidFill>
                <a:srgbClr val="FF0000"/>
              </a:solidFill>
              <a:latin typeface="Arial"/>
              <a:cs typeface="Arial"/>
              <a:sym typeface="Wingdings" panose="05000000000000000000" pitchFamily="2" charset="2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Different methods serve different purposes </a:t>
            </a: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265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1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5124" name="Picture 4" descr="What is Astronomy? | AMNH">
            <a:extLst>
              <a:ext uri="{FF2B5EF4-FFF2-40B4-BE49-F238E27FC236}">
                <a16:creationId xmlns:a16="http://schemas.microsoft.com/office/drawing/2014/main" id="{6F9A0C57-5724-47EC-8AAF-11B084794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/>
          <a:stretch/>
        </p:blipFill>
        <p:spPr bwMode="auto">
          <a:xfrm rot="16200000">
            <a:off x="-1093853" y="1992477"/>
            <a:ext cx="5959378" cy="377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5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2414-1C7C-4A1F-8F70-27C5C8E96FA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F2643-28EB-4222-9C15-24F6F00D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9" y="1188419"/>
            <a:ext cx="6078071" cy="1143000"/>
          </a:xfrm>
        </p:spPr>
        <p:txBody>
          <a:bodyPr/>
          <a:lstStyle/>
          <a:p>
            <a:r>
              <a:rPr lang="en-US" sz="3200" dirty="0"/>
              <a:t>Contributions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074169E-4ADF-4CC7-A152-2B841D43D965}"/>
              </a:ext>
            </a:extLst>
          </p:cNvPr>
          <p:cNvSpPr txBox="1">
            <a:spLocks/>
          </p:cNvSpPr>
          <p:nvPr/>
        </p:nvSpPr>
        <p:spPr>
          <a:xfrm>
            <a:off x="597648" y="1895695"/>
            <a:ext cx="10781552" cy="4677247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Ashley – Written report </a:t>
            </a: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Alex – Research of the art technology</a:t>
            </a: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 err="1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Yuanhao</a:t>
            </a: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 and </a:t>
            </a:r>
            <a:r>
              <a:rPr lang="en-US" sz="2667" dirty="0" err="1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Missie</a:t>
            </a: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 – Coding and making plots</a:t>
            </a: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Mariana – Presentation </a:t>
            </a: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rgbClr val="C00000"/>
                </a:solidFill>
                <a:latin typeface="Arial"/>
                <a:sym typeface="Wingdings" panose="05000000000000000000" pitchFamily="2" charset="2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1538519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2414-1C7C-4A1F-8F70-27C5C8E96FA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F2643-28EB-4222-9C15-24F6F00D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9" y="1188419"/>
            <a:ext cx="6078071" cy="1143000"/>
          </a:xfrm>
        </p:spPr>
        <p:txBody>
          <a:bodyPr/>
          <a:lstStyle/>
          <a:p>
            <a:r>
              <a:rPr lang="en-US" sz="3200" dirty="0"/>
              <a:t>References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074169E-4ADF-4CC7-A152-2B841D43D965}"/>
              </a:ext>
            </a:extLst>
          </p:cNvPr>
          <p:cNvSpPr txBox="1">
            <a:spLocks/>
          </p:cNvSpPr>
          <p:nvPr/>
        </p:nvSpPr>
        <p:spPr>
          <a:xfrm>
            <a:off x="597648" y="1895695"/>
            <a:ext cx="10781552" cy="4677247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6565" indent="-456565" defTabSz="609585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/>
                <a:sym typeface="Wingdings" panose="05000000000000000000" pitchFamily="2" charset="2"/>
              </a:rPr>
              <a:t>Beichman</a:t>
            </a:r>
            <a:r>
              <a:rPr lang="en-US" sz="2400" dirty="0">
                <a:latin typeface="Arial"/>
                <a:sym typeface="Wingdings" panose="05000000000000000000" pitchFamily="2" charset="2"/>
              </a:rPr>
              <a:t>, C., </a:t>
            </a:r>
            <a:r>
              <a:rPr lang="en-US" sz="2400" dirty="0" err="1">
                <a:latin typeface="Arial"/>
                <a:sym typeface="Wingdings" panose="05000000000000000000" pitchFamily="2" charset="2"/>
              </a:rPr>
              <a:t>Barrado</a:t>
            </a:r>
            <a:r>
              <a:rPr lang="en-US" sz="2400" dirty="0">
                <a:latin typeface="Arial"/>
                <a:sym typeface="Wingdings" panose="05000000000000000000" pitchFamily="2" charset="2"/>
              </a:rPr>
              <a:t>, D., </a:t>
            </a:r>
            <a:r>
              <a:rPr lang="en-US" sz="2400" dirty="0" err="1">
                <a:latin typeface="Arial"/>
                <a:sym typeface="Wingdings" panose="05000000000000000000" pitchFamily="2" charset="2"/>
              </a:rPr>
              <a:t>Belikov</a:t>
            </a:r>
            <a:r>
              <a:rPr lang="en-US" sz="2400" dirty="0">
                <a:latin typeface="Arial"/>
                <a:sym typeface="Wingdings" panose="05000000000000000000" pitchFamily="2" charset="2"/>
              </a:rPr>
              <a:t>, R., Biller, B., </a:t>
            </a:r>
            <a:r>
              <a:rPr lang="en-US" sz="2400" dirty="0" err="1">
                <a:latin typeface="Arial"/>
                <a:sym typeface="Wingdings" panose="05000000000000000000" pitchFamily="2" charset="2"/>
              </a:rPr>
              <a:t>Boccaletti</a:t>
            </a:r>
            <a:r>
              <a:rPr lang="en-US" sz="2400" dirty="0">
                <a:latin typeface="Arial"/>
                <a:sym typeface="Wingdings" panose="05000000000000000000" pitchFamily="2" charset="2"/>
              </a:rPr>
              <a:t>, A., Burrows, 	A., ... &amp; </a:t>
            </a:r>
            <a:r>
              <a:rPr lang="en-US" sz="2400" dirty="0" err="1">
                <a:latin typeface="Arial"/>
                <a:sym typeface="Wingdings" panose="05000000000000000000" pitchFamily="2" charset="2"/>
              </a:rPr>
              <a:t>Ygouf</a:t>
            </a:r>
            <a:r>
              <a:rPr lang="en-US" sz="2400" dirty="0">
                <a:latin typeface="Arial"/>
                <a:sym typeface="Wingdings" panose="05000000000000000000" pitchFamily="2" charset="2"/>
              </a:rPr>
              <a:t>, M. (2019). Direct imaging and spectroscopy of 	exoplanets with the James Webb Space Telescope. Bulletin of the 	American Astronomical Society, 51(3), 58.</a:t>
            </a:r>
            <a:endParaRPr lang="en-US" sz="4800" dirty="0"/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sym typeface="Wingdings" panose="05000000000000000000" pitchFamily="2" charset="2"/>
              </a:rPr>
              <a:t>Williams, D. (2016). Planetary fact sheets. NASA. Retrieved February 	2, 2022, from https://nssdc.gsfc.nasa.gov/planetary/planetfact.html </a:t>
            </a: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r>
              <a:rPr lang="en-US" sz="2400" dirty="0">
                <a:ea typeface="+mj-lt"/>
                <a:cs typeface="+mj-lt"/>
              </a:rPr>
              <a:t>NASA. (n.d.). Key facts - </a:t>
            </a:r>
            <a:r>
              <a:rPr lang="en-US" sz="2400" dirty="0" err="1">
                <a:ea typeface="+mj-lt"/>
                <a:cs typeface="+mj-lt"/>
              </a:rPr>
              <a:t>webb</a:t>
            </a:r>
            <a:r>
              <a:rPr lang="en-US" sz="2400" dirty="0">
                <a:ea typeface="+mj-lt"/>
                <a:cs typeface="+mj-lt"/>
              </a:rPr>
              <a:t>/NASA. NASA. Retrieved February 2, 2022, 	from </a:t>
            </a:r>
            <a:r>
              <a:rPr lang="en-US" sz="2400" u="sng" dirty="0">
                <a:ea typeface="+mj-lt"/>
                <a:cs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https://webb.nasa.gov/content/about/faqs/facts.html</a:t>
            </a:r>
            <a:endParaRPr lang="en-US" sz="2400" u="sng" dirty="0">
              <a:ea typeface="+mj-lt"/>
              <a:cs typeface="+mj-lt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endParaRPr lang="en-US" sz="2400" dirty="0">
              <a:ea typeface="+mj-lt"/>
              <a:cs typeface="+mj-lt"/>
            </a:endParaRPr>
          </a:p>
          <a:p>
            <a:pPr marL="456565" indent="-456565" defTabSz="609585">
              <a:buFont typeface="Arial" panose="020B0604020202020204" pitchFamily="34" charset="0"/>
              <a:buChar char="•"/>
            </a:pPr>
            <a:r>
              <a:rPr lang="en-US" sz="2400" dirty="0">
                <a:ea typeface="+mj-lt"/>
                <a:cs typeface="+mj-lt"/>
              </a:rPr>
              <a:t>Image source: The Planetary Society</a:t>
            </a:r>
          </a:p>
        </p:txBody>
      </p:sp>
    </p:spTree>
    <p:extLst>
      <p:ext uri="{BB962C8B-B14F-4D97-AF65-F5344CB8AC3E}">
        <p14:creationId xmlns:p14="http://schemas.microsoft.com/office/powerpoint/2010/main" val="934976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074169E-4ADF-4CC7-A152-2B841D43D965}"/>
              </a:ext>
            </a:extLst>
          </p:cNvPr>
          <p:cNvSpPr txBox="1">
            <a:spLocks/>
          </p:cNvSpPr>
          <p:nvPr/>
        </p:nvSpPr>
        <p:spPr>
          <a:xfrm>
            <a:off x="406538" y="1874937"/>
            <a:ext cx="7196529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670" dirty="0">
                <a:latin typeface="+mn-lt"/>
                <a:ea typeface="+mn-ea"/>
                <a:cs typeface="+mn-cs"/>
              </a:rPr>
              <a:t>Are we alone? – the search for life beyond Earth </a:t>
            </a:r>
          </a:p>
          <a:p>
            <a:pPr defTabSz="609585">
              <a:lnSpc>
                <a:spcPct val="90000"/>
              </a:lnSpc>
              <a:spcAft>
                <a:spcPts val="600"/>
              </a:spcAft>
            </a:pPr>
            <a:endParaRPr lang="en-US" sz="2670" dirty="0">
              <a:latin typeface="+mn-lt"/>
              <a:ea typeface="+mn-ea"/>
              <a:cs typeface="+mn-cs"/>
            </a:endParaRPr>
          </a:p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670" dirty="0">
                <a:latin typeface="+mn-lt"/>
                <a:ea typeface="+mn-ea"/>
                <a:cs typeface="+mn-cs"/>
              </a:rPr>
              <a:t>What else is out there? – the exoplanet sky</a:t>
            </a:r>
          </a:p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670" dirty="0">
              <a:latin typeface="+mn-lt"/>
              <a:ea typeface="+mn-ea"/>
              <a:cs typeface="+mn-cs"/>
            </a:endParaRPr>
          </a:p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670" dirty="0">
                <a:latin typeface="+mn-lt"/>
                <a:ea typeface="+mn-ea"/>
                <a:cs typeface="+mn-cs"/>
              </a:rPr>
              <a:t>Understand the different detection methods and their constrains </a:t>
            </a:r>
          </a:p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670" dirty="0">
              <a:latin typeface="+mn-lt"/>
              <a:ea typeface="+mn-ea"/>
              <a:cs typeface="+mn-cs"/>
            </a:endParaRPr>
          </a:p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670" dirty="0">
                <a:latin typeface="+mn-lt"/>
                <a:ea typeface="+mn-ea"/>
                <a:cs typeface="+mn-cs"/>
              </a:rPr>
              <a:t>Calculating detection signal of different methods for a Jupiter-like planet</a:t>
            </a:r>
          </a:p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670" dirty="0">
              <a:latin typeface="+mn-lt"/>
              <a:ea typeface="+mn-ea"/>
              <a:cs typeface="+mn-cs"/>
            </a:endParaRPr>
          </a:p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670" dirty="0">
                <a:latin typeface="+mn-lt"/>
                <a:ea typeface="+mn-ea"/>
                <a:cs typeface="+mn-cs"/>
              </a:rPr>
              <a:t>Is it possible to find a Jupiter-like planet around a Sun-like star with current our methods? </a:t>
            </a:r>
          </a:p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670" dirty="0">
              <a:latin typeface="+mn-lt"/>
              <a:ea typeface="+mn-ea"/>
              <a:cs typeface="+mn-cs"/>
            </a:endParaRPr>
          </a:p>
          <a:p>
            <a:pPr marL="457189" indent="-457189" defTabSz="609585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3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F2643-28EB-4222-9C15-24F6F00D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38" y="1052953"/>
            <a:ext cx="6078071" cy="1143000"/>
          </a:xfrm>
        </p:spPr>
        <p:txBody>
          <a:bodyPr vert="horz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Motivation </a:t>
            </a:r>
          </a:p>
        </p:txBody>
      </p:sp>
      <p:pic>
        <p:nvPicPr>
          <p:cNvPr id="2" name="Picture 2" descr="Exoplanets burst onto the scene | Astronomy.com">
            <a:extLst>
              <a:ext uri="{FF2B5EF4-FFF2-40B4-BE49-F238E27FC236}">
                <a16:creationId xmlns:a16="http://schemas.microsoft.com/office/drawing/2014/main" id="{2FBEF3A0-62F8-40C6-AFDE-041F1229F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r="1"/>
          <a:stretch/>
        </p:blipFill>
        <p:spPr bwMode="auto">
          <a:xfrm rot="5400000">
            <a:off x="7126438" y="1792438"/>
            <a:ext cx="5943600" cy="41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5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2414-1C7C-4A1F-8F70-27C5C8E96FA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F2643-28EB-4222-9C15-24F6F00D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9" y="1188419"/>
            <a:ext cx="6078071" cy="1143000"/>
          </a:xfrm>
        </p:spPr>
        <p:txBody>
          <a:bodyPr/>
          <a:lstStyle/>
          <a:p>
            <a:r>
              <a:rPr lang="en-US" sz="3200" dirty="0"/>
              <a:t>Methods - Radial Velocity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074169E-4ADF-4CC7-A152-2B841D43D965}"/>
              </a:ext>
            </a:extLst>
          </p:cNvPr>
          <p:cNvSpPr txBox="1">
            <a:spLocks/>
          </p:cNvSpPr>
          <p:nvPr/>
        </p:nvSpPr>
        <p:spPr>
          <a:xfrm>
            <a:off x="597648" y="1895695"/>
            <a:ext cx="6550575" cy="4677247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This method records light emitted from stars  We can’t see the exoplanet, but we can see the star move </a:t>
            </a: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Limitations: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Hard to find exoplanets in distant orbits 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Cannot measure exoplanet diameter 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Not great for finding small exoplanets </a:t>
            </a: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C9D81-C63B-42D9-90A4-C90FE934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297" y="1306692"/>
            <a:ext cx="3664937" cy="2613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00D71F-55D4-4778-8B8D-F1467CBCA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858" y="4015043"/>
            <a:ext cx="3641376" cy="26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5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2414-1C7C-4A1F-8F70-27C5C8E96FA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F2643-28EB-4222-9C15-24F6F00D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9" y="1188419"/>
            <a:ext cx="6078071" cy="1143000"/>
          </a:xfrm>
        </p:spPr>
        <p:txBody>
          <a:bodyPr/>
          <a:lstStyle/>
          <a:p>
            <a:r>
              <a:rPr lang="en-US" sz="3200" dirty="0"/>
              <a:t>Methods - Transit Photometry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074169E-4ADF-4CC7-A152-2B841D43D965}"/>
              </a:ext>
            </a:extLst>
          </p:cNvPr>
          <p:cNvSpPr txBox="1">
            <a:spLocks/>
          </p:cNvSpPr>
          <p:nvPr/>
        </p:nvSpPr>
        <p:spPr>
          <a:xfrm>
            <a:off x="597648" y="1895695"/>
            <a:ext cx="7521885" cy="4677247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Analyzes when part of the light from a star is blocked by another planet </a:t>
            </a: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Limitations: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This method requires an exoplanet crossing a star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Hard to determine whether the blocking planet is actually a star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Cannot measure exoplanet mass 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7A1F3-D943-4A8B-8C3A-3F852C7E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501" y="1329632"/>
            <a:ext cx="3267531" cy="2353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7BA02E-3F0B-470B-BB6C-F18D8D2D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501" y="3958126"/>
            <a:ext cx="3366132" cy="23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0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2414-1C7C-4A1F-8F70-27C5C8E96FA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F2643-28EB-4222-9C15-24F6F00D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49" y="1188419"/>
            <a:ext cx="6078071" cy="1143000"/>
          </a:xfrm>
        </p:spPr>
        <p:txBody>
          <a:bodyPr/>
          <a:lstStyle/>
          <a:p>
            <a:r>
              <a:rPr lang="en-US" sz="3200" dirty="0"/>
              <a:t>Methods - Direct Imaging 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074169E-4ADF-4CC7-A152-2B841D43D965}"/>
              </a:ext>
            </a:extLst>
          </p:cNvPr>
          <p:cNvSpPr txBox="1">
            <a:spLocks/>
          </p:cNvSpPr>
          <p:nvPr/>
        </p:nvSpPr>
        <p:spPr>
          <a:xfrm>
            <a:off x="597648" y="1895695"/>
            <a:ext cx="6641352" cy="4677247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Taking snapshot in time of an exoplanet  actually seeing an exoplanet</a:t>
            </a: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When planets orbit close to their star, it overpowers the planet’s signal</a:t>
            </a: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  <a:p>
            <a:pPr marL="457189" indent="-457189" defTabSz="609585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Limitations: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Hard to find exoplanets that orbit bright stars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Cannot find many exoplanets at once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Arial"/>
                <a:sym typeface="Wingdings" panose="05000000000000000000" pitchFamily="2" charset="2"/>
              </a:rPr>
              <a:t>Not great for finding faraway exoplanets</a:t>
            </a:r>
          </a:p>
          <a:p>
            <a:pPr marL="914389" lvl="1" indent="-457189" defTabSz="609585">
              <a:buFont typeface="Arial" panose="020B0604020202020204" pitchFamily="34" charset="0"/>
              <a:buChar char="•"/>
            </a:pPr>
            <a:endParaRPr lang="en-US" sz="2667" dirty="0">
              <a:solidFill>
                <a:prstClr val="black"/>
              </a:solidFill>
              <a:latin typeface="Arial"/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15E7D1-FFEA-446E-A01C-19B4800E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9" y="1188419"/>
            <a:ext cx="3557703" cy="252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5530E-EC44-4B73-949C-2D69C55FB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3862748"/>
            <a:ext cx="3575527" cy="26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84AE87-F0FB-4BA2-A32A-52D55B89FA8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F18F3B00-18DA-448C-98A2-AB8BE4918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77" y="1239211"/>
            <a:ext cx="7364846" cy="49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DEC458-B8F1-4F3C-865F-4C147E74EA41}"/>
              </a:ext>
            </a:extLst>
          </p:cNvPr>
          <p:cNvSpPr txBox="1"/>
          <p:nvPr/>
        </p:nvSpPr>
        <p:spPr>
          <a:xfrm>
            <a:off x="3611418" y="1413163"/>
            <a:ext cx="43780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Relationship between </a:t>
            </a:r>
            <a:r>
              <a:rPr lang="en-US" dirty="0" err="1"/>
              <a:t>T</a:t>
            </a:r>
            <a:r>
              <a:rPr lang="en-US" baseline="-25000" dirty="0" err="1"/>
              <a:t>effective</a:t>
            </a:r>
            <a:r>
              <a:rPr lang="en-US" baseline="-25000" dirty="0"/>
              <a:t> </a:t>
            </a:r>
            <a:r>
              <a:rPr lang="en-US" dirty="0"/>
              <a:t>and </a:t>
            </a:r>
            <a:r>
              <a:rPr lang="en-US" dirty="0" err="1"/>
              <a:t>Log</a:t>
            </a:r>
            <a:r>
              <a:rPr lang="en-US" baseline="-25000" dirty="0" err="1"/>
              <a:t>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86A28-CC0D-4BEB-99C2-243D386DF60B}"/>
              </a:ext>
            </a:extLst>
          </p:cNvPr>
          <p:cNvSpPr txBox="1"/>
          <p:nvPr/>
        </p:nvSpPr>
        <p:spPr>
          <a:xfrm rot="16200000">
            <a:off x="2202873" y="3394363"/>
            <a:ext cx="10206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Log</a:t>
            </a:r>
            <a:r>
              <a:rPr lang="en-US" baseline="-25000" dirty="0" err="1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84AE87-F0FB-4BA2-A32A-52D55B89FA8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905625-9755-455B-B5D4-EBCFFF339BD0}"/>
              </a:ext>
            </a:extLst>
          </p:cNvPr>
          <p:cNvSpPr/>
          <p:nvPr/>
        </p:nvSpPr>
        <p:spPr>
          <a:xfrm>
            <a:off x="0" y="0"/>
            <a:ext cx="12192000" cy="2304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5292E1-441A-40CB-ADDC-A049B7087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8267" r="5822" b="5200"/>
          <a:stretch/>
        </p:blipFill>
        <p:spPr bwMode="auto">
          <a:xfrm>
            <a:off x="237208" y="826232"/>
            <a:ext cx="5449631" cy="517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474B6C8-81F9-495B-BAAB-1F4625CC9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t="6401" r="6889" b="4666"/>
          <a:stretch/>
        </p:blipFill>
        <p:spPr bwMode="auto">
          <a:xfrm>
            <a:off x="6168895" y="744433"/>
            <a:ext cx="5449631" cy="536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4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84AE87-F0FB-4BA2-A32A-52D55B89FA8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905625-9755-455B-B5D4-EBCFFF339BD0}"/>
              </a:ext>
            </a:extLst>
          </p:cNvPr>
          <p:cNvSpPr/>
          <p:nvPr/>
        </p:nvSpPr>
        <p:spPr>
          <a:xfrm>
            <a:off x="0" y="0"/>
            <a:ext cx="12192000" cy="2304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3F96F1-E839-4E0E-A608-09F2CC26B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" t="7842" r="8039" b="4575"/>
          <a:stretch/>
        </p:blipFill>
        <p:spPr bwMode="auto">
          <a:xfrm>
            <a:off x="416400" y="769941"/>
            <a:ext cx="5389087" cy="530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89EB556-9671-4E68-B89F-4B85840A9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" t="6798" r="6862" b="6275"/>
          <a:stretch/>
        </p:blipFill>
        <p:spPr bwMode="auto">
          <a:xfrm>
            <a:off x="6096000" y="774627"/>
            <a:ext cx="5460424" cy="530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0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1A791B-A1E2-DE4E-AD37-5B0E068316A4}"/>
                  </a:ext>
                </a:extLst>
              </p:cNvPr>
              <p:cNvSpPr>
                <a:spLocks noGrp="1"/>
              </p:cNvSpPr>
              <p:nvPr>
                <p:ph idx="16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65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𝑱𝒖𝒑</m:t>
                        </m:r>
                      </m:sub>
                    </m:sSub>
                  </m:oMath>
                </a14:m>
                <a:r>
                  <a:rPr lang="en-US" sz="265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65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𝑱𝒖𝒑</m:t>
                        </m:r>
                      </m:sub>
                    </m:sSub>
                  </m:oMath>
                </a14:m>
                <a:r>
                  <a:rPr lang="en-US" sz="265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sub>
                    </m:sSub>
                    <m:r>
                      <a:rPr lang="en-US" sz="265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𝑱𝒖𝒑</m:t>
                        </m:r>
                      </m:sub>
                    </m:sSub>
                  </m:oMath>
                </a14:m>
                <a:r>
                  <a:rPr lang="en-US" sz="2650" dirty="0"/>
                  <a:t>	</a:t>
                </a:r>
                <a14:m>
                  <m:oMath xmlns:m="http://schemas.openxmlformats.org/officeDocument/2006/math">
                    <m:r>
                      <a:rPr lang="en-US" sz="265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65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𝒋𝒖𝒑</m:t>
                        </m:r>
                      </m:sub>
                    </m:sSub>
                  </m:oMath>
                </a14:m>
                <a:endParaRPr lang="en-US" sz="265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65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𝒔𝒖𝒏</m:t>
                        </m:r>
                      </m:sub>
                    </m:sSub>
                  </m:oMath>
                </a14:m>
                <a:r>
                  <a:rPr lang="en-US" sz="265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65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𝒔𝒖𝒏</m:t>
                        </m:r>
                      </m:sub>
                    </m:sSub>
                  </m:oMath>
                </a14:m>
                <a:r>
                  <a:rPr lang="en-US" sz="265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65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𝒔𝒖𝒏</m:t>
                        </m:r>
                      </m:sub>
                    </m:sSub>
                  </m:oMath>
                </a14:m>
                <a:endParaRPr lang="en-US" sz="265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65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5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</m:func>
                    <m:r>
                      <a:rPr lang="en-US" sz="265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5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50" b="1" i="1" smtClean="0">
                            <a:latin typeface="Cambria Math" panose="02040503050406030204" pitchFamily="18" charset="0"/>
                          </a:rPr>
                          <m:t>𝟗𝟎</m:t>
                        </m:r>
                      </m:e>
                      <m:sup>
                        <m:r>
                          <a:rPr lang="en-US" sz="26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sz="265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650" b="0" dirty="0"/>
                  <a:t>Mature Jupiter!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C1A791B-A1E2-DE4E-AD37-5B0E06831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6"/>
              </p:nvPr>
            </p:nvSpPr>
            <p:spPr>
              <a:blipFill>
                <a:blip r:embed="rId2"/>
                <a:stretch>
                  <a:fillRect l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5472-CE3D-8141-96F9-C8EA5C127E0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1C5BDE-AE6A-A642-A6D8-02355D76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57" y="1163022"/>
            <a:ext cx="11574835" cy="1143000"/>
          </a:xfrm>
        </p:spPr>
        <p:txBody>
          <a:bodyPr/>
          <a:lstStyle/>
          <a:p>
            <a:r>
              <a:rPr lang="en-US" sz="3200" dirty="0"/>
              <a:t>Assumptions – Jupiter-Like Planet Around a Sun-Like Star</a:t>
            </a:r>
          </a:p>
        </p:txBody>
      </p:sp>
    </p:spTree>
    <p:extLst>
      <p:ext uri="{BB962C8B-B14F-4D97-AF65-F5344CB8AC3E}">
        <p14:creationId xmlns:p14="http://schemas.microsoft.com/office/powerpoint/2010/main" val="432932002"/>
      </p:ext>
    </p:extLst>
  </p:cSld>
  <p:clrMapOvr>
    <a:masterClrMapping/>
  </p:clrMapOvr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131F1AC35534799654F929A38D010" ma:contentTypeVersion="0" ma:contentTypeDescription="Create a new document." ma:contentTypeScope="" ma:versionID="877fd6f25520b821c5e15cca7f010cd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58f1cc34584ed12b3b6f0d7973da30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8B46FE-20EA-4334-9491-154662C005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B5A856-B7B9-482F-9A10-7C97C5B543B5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4642CB7-52DF-4184-90B0-E72B10C80C01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8482</TotalTime>
  <Words>740</Words>
  <Application>Microsoft Office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2_Title Slide</vt:lpstr>
      <vt:lpstr>Content Slide</vt:lpstr>
      <vt:lpstr>PowerPoint Presentation</vt:lpstr>
      <vt:lpstr>Motivation </vt:lpstr>
      <vt:lpstr>Methods - Radial Velocity</vt:lpstr>
      <vt:lpstr>Methods - Transit Photometry </vt:lpstr>
      <vt:lpstr>Methods - Direct Imaging  </vt:lpstr>
      <vt:lpstr>PowerPoint Presentation</vt:lpstr>
      <vt:lpstr>PowerPoint Presentation</vt:lpstr>
      <vt:lpstr>PowerPoint Presentation</vt:lpstr>
      <vt:lpstr>Assumptions – Jupiter-Like Planet Around a Sun-Like Star</vt:lpstr>
      <vt:lpstr>Equations</vt:lpstr>
      <vt:lpstr>Results – Radial Velocity</vt:lpstr>
      <vt:lpstr>Results – Transit photometry</vt:lpstr>
      <vt:lpstr>Results – Direct Imaging</vt:lpstr>
      <vt:lpstr>James Webb Space Telescope – MIRI Instrument</vt:lpstr>
      <vt:lpstr>Conclusions </vt:lpstr>
      <vt:lpstr>Contributions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Berger, Mariana</dc:creator>
  <cp:lastModifiedBy>Berger, Mariana</cp:lastModifiedBy>
  <cp:revision>2</cp:revision>
  <dcterms:created xsi:type="dcterms:W3CDTF">2022-01-24T19:25:06Z</dcterms:created>
  <dcterms:modified xsi:type="dcterms:W3CDTF">2022-02-02T20:27:33Z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0x010100C8B131F1AC35534799654F929A38D010</vt:lpwstr>
  </property>
</Properties>
</file>